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74" r:id="rId4"/>
    <p:sldId id="272" r:id="rId5"/>
    <p:sldId id="271" r:id="rId6"/>
    <p:sldId id="265" r:id="rId7"/>
    <p:sldId id="275" r:id="rId8"/>
    <p:sldId id="266" r:id="rId9"/>
    <p:sldId id="267" r:id="rId10"/>
    <p:sldId id="268" r:id="rId11"/>
    <p:sldId id="269" r:id="rId12"/>
    <p:sldId id="257" r:id="rId13"/>
    <p:sldId id="276" r:id="rId14"/>
    <p:sldId id="258" r:id="rId15"/>
    <p:sldId id="277" r:id="rId16"/>
    <p:sldId id="278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94534-E8D6-44A6-8876-3035AD60739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84C93-AC4D-4ED7-AA5D-9A3523444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1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84C93-AC4D-4ED7-AA5D-9A35234443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7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84C93-AC4D-4ED7-AA5D-9A35234443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7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84C93-AC4D-4ED7-AA5D-9A35234443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6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3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3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3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1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8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1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3B5B-F94A-442A-ACBF-8285B4064B8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3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501775"/>
            <a:ext cx="4953001" cy="1470025"/>
          </a:xfrm>
          <a:noFill/>
          <a:ln w="57150" cmpd="dbl">
            <a:solidFill>
              <a:schemeClr val="tx1"/>
            </a:solidFill>
          </a:ln>
          <a:effectLst>
            <a:softEdge rad="127000"/>
          </a:effectLst>
        </p:spPr>
        <p:txBody>
          <a:bodyPr/>
          <a:lstStyle/>
          <a:p>
            <a:r>
              <a:rPr lang="en-US" dirty="0" smtClean="0">
                <a:ln w="12700">
                  <a:solidFill>
                    <a:srgbClr val="FFC000"/>
                  </a:solidFill>
                </a:ln>
                <a:latin typeface="Century Gothic" panose="020B0502020202020204" pitchFamily="34" charset="0"/>
              </a:rPr>
              <a:t>Oasis Elementary </a:t>
            </a:r>
            <a:br>
              <a:rPr lang="en-US" dirty="0" smtClean="0">
                <a:ln w="12700">
                  <a:solidFill>
                    <a:srgbClr val="FFC000"/>
                  </a:solidFill>
                </a:ln>
                <a:latin typeface="Century Gothic" panose="020B0502020202020204" pitchFamily="34" charset="0"/>
              </a:rPr>
            </a:br>
            <a:r>
              <a:rPr lang="en-US" dirty="0" smtClean="0">
                <a:ln w="12700">
                  <a:solidFill>
                    <a:srgbClr val="FFC000"/>
                  </a:solidFill>
                </a:ln>
                <a:latin typeface="Century Gothic" panose="020B0502020202020204" pitchFamily="34" charset="0"/>
              </a:rPr>
              <a:t>SAC Meeting</a:t>
            </a:r>
            <a:endParaRPr lang="en-US" dirty="0">
              <a:ln w="12700">
                <a:solidFill>
                  <a:srgbClr val="FFC000"/>
                </a:solidFill>
              </a:ln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470669"/>
            <a:ext cx="4114800" cy="646113"/>
          </a:xfrm>
          <a:noFill/>
          <a:ln w="9525">
            <a:solidFill>
              <a:schemeClr val="tx1"/>
            </a:solidFill>
          </a:ln>
          <a:effectLst>
            <a:softEdge rad="63500"/>
          </a:effectLst>
        </p:spPr>
        <p:txBody>
          <a:bodyPr/>
          <a:lstStyle/>
          <a:p>
            <a:r>
              <a:rPr lang="en-US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</a:rPr>
              <a:t>November 6, 2018</a:t>
            </a:r>
            <a:endParaRPr lang="en-US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https://attachment.outlook.office.net/owa/Marybeth.Grecsek@capecharterschools.org/service.svc/s/GetFileAttachment?id=AAMkAGEzMjNlMWJlLWI2MGQtNDkxZC04ZjU4LTliNDZiOTZmNzBhNABGAAAAAADnZtnZ40jbRoV3O7rKcLyBBwAcm4r3n2O9RLVnegGn8V3OAAAAAAEJAAAcm4r3n2O9RLVnegGn8V3OAABZ7Ri%2BAAABEgAQAKlDWodRiEZJlgUzdt0hvOM%3D&amp;X-OWA-CANARY=a42i8GnBrkmmLbolyrK6VdCquPcLRNYYMJBJembqNYtb0J93wT9L3keZ0zCf_TRlqyY0wMfb_8Y.&amp;token=eyJhbGciOiJSUzI1NiIsImtpZCI6IjA2MDBGOUY2NzQ2MjA3MzdFNzM0MDRFMjg3QzQ1QTgxOENCN0NFQjgiLCJ4NXQiOiJCZ0Q1OW5SaUJ6Zm5OQVRpaDhSYWdZeTN6cmciLCJ0eXAiOiJKV1QifQ.eyJ2ZXIiOiJFeGNoYW5nZS5DYWxsYmFjay5WMSIsImFwcGN0eHNlbmRlciI6Ik93YURvd25sb2FkQDY4ZTlhYTliLWMzMWYtNDYyOS1hNGZjLTk4NWJmNTY3ZjFhOCIsImFwcGN0eCI6IntcIm1zZXhjaHByb3RcIjpcIm93YVwiLFwicHJpbWFyeXNpZFwiOlwiUy0xLTUtMjEtOTM1NDE3ODU0LTE1MzIzMjc5NzgtNjk1NzQxMzkyLTE0MzIyNTUzXCIsXCJwdWlkXCI6XCIxMTUzNzY1OTMyNDE3NzM4OTUxXCIsXCJvaWRcIjpcImM0N2I3Njk3LWExYWItNGVjZS05ZmEzLWNhMDk4YzliMmRmZVwiLFwic2NvcGVcIjpcIk93YURvd25sb2FkXCJ9IiwibmJmIjoxNTQxNTI0NzA5LCJleHAiOjE1NDE1MjUzMDksImlzcyI6IjAwMDAwMDAyLTAwMDAtMGZmMS1jZTAwLTAwMDAwMDAwMDAwMEA2OGU5YWE5Yi1jMzFmLTQ2MjktYTRmYy05ODViZjU2N2YxYTgiLCJhdWQiOiIwMDAwMDAwMi0wMDAwLTBmZjEtY2UwMC0wMDAwMDAwMDAwMDAvYXR0YWNobWVudC5vdXRsb29rLm9mZmljZS5uZXRANjhlOWFhOWItYzMxZi00NjI5LWE0ZmMtOTg1YmY1NjdmMWE4In0.l9cuBcMXrEs7ffnwcJbvIg7xtOm3OhAkr81kmyZEteS21f2sdxyhXCjSGJCatVPTyjVO2Fn40PcyyqkK7K8CNKShSUkGHJAB9RRYVIj5Pp-Y_0xWE4GksmSJUBOLGSA0QgwK9L_XvsEr0vu5OC_Kn6a8K7_clCZZ5auDhx7PZrNtm7ZY0-6-eU_WfopTSy85CunIFFt9OOuYxoa_40vAbnxu6VRlw_vb8zbz-G1T2cWYqP_JEDDckw7Z143Lv0LlZGyBqy2tG8OtMyJsCHrftbZLtFyOQNGwE0ReCYRQJ8Sv7nhtziRKCur09mUCftZPvl7HxvuiYk92spjckt8AnQ&amp;owa=outlook.office.com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124201"/>
            <a:ext cx="2895600" cy="215582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8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04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STAR MATH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45920"/>
              </p:ext>
            </p:extLst>
          </p:nvPr>
        </p:nvGraphicFramePr>
        <p:xfrm>
          <a:off x="5181600" y="2209800"/>
          <a:ext cx="3451225" cy="3855720"/>
        </p:xfrm>
        <a:graphic>
          <a:graphicData uri="http://schemas.openxmlformats.org/drawingml/2006/table">
            <a:tbl>
              <a:tblPr firstRow="1" firstCol="1" bandRow="1"/>
              <a:tblGrid>
                <a:gridCol w="1914525"/>
                <a:gridCol w="850900"/>
                <a:gridCol w="685800"/>
              </a:tblGrid>
              <a:tr h="365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(0-6%)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(7-17%)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(18-39%)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(40-52%)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(53-69%)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548135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(70-86%)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(87-95%)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(96-99%)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59%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70%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695469"/>
              </p:ext>
            </p:extLst>
          </p:nvPr>
        </p:nvGraphicFramePr>
        <p:xfrm>
          <a:off x="304801" y="2286000"/>
          <a:ext cx="3581400" cy="3733802"/>
        </p:xfrm>
        <a:graphic>
          <a:graphicData uri="http://schemas.openxmlformats.org/drawingml/2006/table">
            <a:tbl>
              <a:tblPr firstRow="1" firstCol="1" bandRow="1"/>
              <a:tblGrid>
                <a:gridCol w="1582699"/>
                <a:gridCol w="1106719"/>
                <a:gridCol w="891982"/>
              </a:tblGrid>
              <a:tr h="680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(0-8%)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(9-16%)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75%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7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05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91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STAR MATH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602"/>
              </p:ext>
            </p:extLst>
          </p:nvPr>
        </p:nvGraphicFramePr>
        <p:xfrm>
          <a:off x="304801" y="2268046"/>
          <a:ext cx="3733800" cy="3904155"/>
        </p:xfrm>
        <a:graphic>
          <a:graphicData uri="http://schemas.openxmlformats.org/drawingml/2006/table">
            <a:tbl>
              <a:tblPr firstRow="1" firstCol="1" bandRow="1"/>
              <a:tblGrid>
                <a:gridCol w="1640942"/>
                <a:gridCol w="1158855"/>
                <a:gridCol w="934003"/>
              </a:tblGrid>
              <a:tr h="720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(0-8%)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(9-16%)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7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55%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61%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91093"/>
              </p:ext>
            </p:extLst>
          </p:nvPr>
        </p:nvGraphicFramePr>
        <p:xfrm>
          <a:off x="4953000" y="2362200"/>
          <a:ext cx="3851564" cy="3855720"/>
        </p:xfrm>
        <a:graphic>
          <a:graphicData uri="http://schemas.openxmlformats.org/drawingml/2006/table">
            <a:tbl>
              <a:tblPr firstRow="1" firstCol="1" bandRow="1"/>
              <a:tblGrid>
                <a:gridCol w="1886224"/>
                <a:gridCol w="1088246"/>
                <a:gridCol w="877094"/>
              </a:tblGrid>
              <a:tr h="365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(0-6%)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(7-17%)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(18-39%)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(40-52%)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(53-69%)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548135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(70-86%)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(87-95%)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(96-99%)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72%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3-5 ELA Proficiency &amp;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4 &amp; 5 Learning Gains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533800"/>
              </p:ext>
            </p:extLst>
          </p:nvPr>
        </p:nvGraphicFramePr>
        <p:xfrm>
          <a:off x="304800" y="2525018"/>
          <a:ext cx="3657600" cy="280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371"/>
                <a:gridCol w="609600"/>
                <a:gridCol w="522514"/>
                <a:gridCol w="435429"/>
                <a:gridCol w="435429"/>
                <a:gridCol w="261257"/>
              </a:tblGrid>
              <a:tr h="702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GR04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GR05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AVG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GOAL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77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77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Difference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-16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-4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1447800"/>
            <a:ext cx="29718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ELA 3-5 Proficiency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59587"/>
              </p:ext>
            </p:extLst>
          </p:nvPr>
        </p:nvGraphicFramePr>
        <p:xfrm>
          <a:off x="4724400" y="2525018"/>
          <a:ext cx="3886199" cy="2808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7844"/>
                <a:gridCol w="744359"/>
                <a:gridCol w="529476"/>
                <a:gridCol w="542260"/>
                <a:gridCol w="542260"/>
              </a:tblGrid>
              <a:tr h="401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GR05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AVG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GOAL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65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2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Difference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-2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1447800"/>
            <a:ext cx="29718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ELA 4 &amp; 5 Learning Gains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1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3-5 Math Proficiency &amp;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4 &amp; 5 Learning Gains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29718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Math 3-5 Proficiency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447800"/>
            <a:ext cx="29718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Math 4 &amp; 5 Learning Gains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2377839"/>
                  </p:ext>
                </p:extLst>
              </p:nvPr>
            </p:nvGraphicFramePr>
            <p:xfrm>
              <a:off x="152400" y="2667000"/>
              <a:ext cx="3962402" cy="28955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71728"/>
                    <a:gridCol w="649834"/>
                    <a:gridCol w="610210"/>
                    <a:gridCol w="610210"/>
                    <a:gridCol w="610210"/>
                    <a:gridCol w="610210"/>
                  </a:tblGrid>
                  <a:tr h="41365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Q1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Q3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Q4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GR03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>
                                    <a:effectLst/>
                                    <a:latin typeface="Cambria Math"/>
                                  </a:rPr>
                                  <m:t>53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73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GR04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>
                                    <a:effectLst/>
                                    <a:latin typeface="Cambria Math"/>
                                  </a:rPr>
                                  <m:t>60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70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GR05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>
                                    <a:effectLst/>
                                    <a:latin typeface="Cambria Math"/>
                                  </a:rPr>
                                  <m:t>50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72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AVG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61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72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GOAL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00B050"/>
                              </a:solidFill>
                              <a:effectLst/>
                            </a:rPr>
                            <a:t>81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00B050"/>
                              </a:solidFill>
                              <a:effectLst/>
                            </a:rPr>
                            <a:t>81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Diff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-20</a:t>
                          </a:r>
                          <a:endParaRPr lang="en-US" sz="1800" b="1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-9</a:t>
                          </a:r>
                          <a:endParaRPr lang="en-US" sz="1800" b="1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2377839"/>
                  </p:ext>
                </p:extLst>
              </p:nvPr>
            </p:nvGraphicFramePr>
            <p:xfrm>
              <a:off x="152400" y="2667000"/>
              <a:ext cx="3962402" cy="28955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71728"/>
                    <a:gridCol w="649834"/>
                    <a:gridCol w="610210"/>
                    <a:gridCol w="610210"/>
                    <a:gridCol w="610210"/>
                    <a:gridCol w="610210"/>
                  </a:tblGrid>
                  <a:tr h="41365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Q1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Q3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Q4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GR03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645" t="-114925" r="-373832" b="-5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73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GR04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645" t="-211765" r="-373832" b="-4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70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GR05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645" t="-311765" r="-373832" b="-3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72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AVG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61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72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GOAL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00B050"/>
                              </a:solidFill>
                              <a:effectLst/>
                            </a:rPr>
                            <a:t>81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00B050"/>
                              </a:solidFill>
                              <a:effectLst/>
                            </a:rPr>
                            <a:t>81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365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Diff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-20</a:t>
                          </a:r>
                          <a:endParaRPr lang="en-US" sz="1800" b="1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-9</a:t>
                          </a:r>
                          <a:endParaRPr lang="en-US" sz="1800" b="1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93919"/>
              </p:ext>
            </p:extLst>
          </p:nvPr>
        </p:nvGraphicFramePr>
        <p:xfrm>
          <a:off x="4876800" y="2528509"/>
          <a:ext cx="3657602" cy="3034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354"/>
                <a:gridCol w="631312"/>
                <a:gridCol w="631312"/>
                <a:gridCol w="631312"/>
                <a:gridCol w="631312"/>
              </a:tblGrid>
              <a:tr h="4272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2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2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GR04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2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GR05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2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AVG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2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GOAL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69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57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Diff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+0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0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80771"/>
            <a:ext cx="6934200" cy="1143000"/>
          </a:xfrm>
          <a:noFill/>
          <a:effectLst>
            <a:softEdge rad="127000"/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Tracking our Goal Progress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919441"/>
              </p:ext>
            </p:extLst>
          </p:nvPr>
        </p:nvGraphicFramePr>
        <p:xfrm>
          <a:off x="332273" y="1447801"/>
          <a:ext cx="8659327" cy="4754879"/>
        </p:xfrm>
        <a:graphic>
          <a:graphicData uri="http://schemas.openxmlformats.org/drawingml/2006/table">
            <a:tbl>
              <a:tblPr/>
              <a:tblGrid>
                <a:gridCol w="1191727"/>
                <a:gridCol w="762000"/>
                <a:gridCol w="990600"/>
                <a:gridCol w="990600"/>
                <a:gridCol w="704808"/>
                <a:gridCol w="897467"/>
                <a:gridCol w="988525"/>
                <a:gridCol w="1219200"/>
                <a:gridCol w="914400"/>
              </a:tblGrid>
              <a:tr h="152399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Achievement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 </a:t>
                      </a: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Learning Gains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 Learning Gains of the Lowest 25%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Achievement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b="1" i="0" u="none" strike="noStrike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 </a:t>
                      </a: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Learning Gains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 Learning Gains of the Lowest 25%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Science </a:t>
                      </a:r>
                      <a:r>
                        <a:rPr lang="en-US" sz="1400" b="1" i="0" u="none" strike="noStrike" spc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Achievement</a:t>
                      </a:r>
                      <a:endParaRPr lang="en-US" sz="1400" spc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 vert="vert27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Total 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Points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17.18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FSA</a:t>
                      </a:r>
                      <a:r>
                        <a:rPr lang="en-US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Results</a:t>
                      </a:r>
                      <a:endParaRPr lang="en-US" sz="18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75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79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58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omic Sans MS"/>
                        </a:rPr>
                        <a:t>472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18.19</a:t>
                      </a:r>
                      <a:r>
                        <a:rPr lang="en-US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GOAL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81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61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October STAR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DIFF: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</a:rPr>
                        <a:t>-4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</a:rPr>
                        <a:t>-2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</a:rPr>
                        <a:t>-9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https://lh6.googleusercontent.com/EovTyU-hFhDnfK7LfyPZJGhIRJF-LFdK07nyLflNaJ2vijevlAfGHKZzVgnYYN7pCXrdyXV8qyjUedrFZO6JV6yDbpqWumH0OBJ7St1pbm_CsfU4dOXZzaDaxLAo3gd4nPNLcwjFzK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4343">
            <a:off x="568036" y="365579"/>
            <a:ext cx="1111344" cy="162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7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Second Quarter Instructional Plan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410404" cy="541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5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Second Quarter Instructional Plan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518298" cy="5356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33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Second Quarter Plan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219200"/>
            <a:ext cx="8801100" cy="1371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Purchased Moby Max for Personalized and Differentiated Learning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848600" cy="450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21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2018-2019 Goals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  <a:solidFill>
            <a:srgbClr val="FFFFFF"/>
          </a:solidFill>
          <a:effectLst>
            <a:softEdge rad="63500"/>
          </a:effectLst>
        </p:spPr>
        <p:txBody>
          <a:bodyPr>
            <a:normAutofit fontScale="92500" lnSpcReduction="10000"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Science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68 to 70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ELA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75 to 77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Learning Gains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63 to 65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L25 Learning Gains by 3%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From 62-65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2018-2019 Goals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  <a:solidFill>
            <a:srgbClr val="FFFFFF"/>
          </a:solidFill>
          <a:effectLst>
            <a:softEdge rad="63500"/>
          </a:effectLst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Math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79 to 81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Learning Gains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67 to 69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L25 Learning Gains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by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From 58 to 61</a:t>
            </a:r>
          </a:p>
          <a:p>
            <a:pPr lvl="2"/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6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Review: STAR/FSA ELA Buckets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2022"/>
            <a:ext cx="7772400" cy="525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9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Review:STAR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/FSA  Math Buckets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7199441" cy="522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33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KG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917100"/>
              </p:ext>
            </p:extLst>
          </p:nvPr>
        </p:nvGraphicFramePr>
        <p:xfrm>
          <a:off x="685800" y="2209800"/>
          <a:ext cx="4173537" cy="2993344"/>
        </p:xfrm>
        <a:graphic>
          <a:graphicData uri="http://schemas.openxmlformats.org/drawingml/2006/table">
            <a:tbl>
              <a:tblPr firstRow="1" firstCol="1" bandRow="1"/>
              <a:tblGrid>
                <a:gridCol w="1505120"/>
                <a:gridCol w="1477553"/>
                <a:gridCol w="1190864"/>
              </a:tblGrid>
              <a:tr h="46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(0-8%)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(9-16%)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69%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01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</a:t>
            </a:r>
            <a:r>
              <a:rPr lang="en-US" sz="4000" b="1" u="sng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STARMath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927670"/>
              </p:ext>
            </p:extLst>
          </p:nvPr>
        </p:nvGraphicFramePr>
        <p:xfrm>
          <a:off x="381001" y="2514600"/>
          <a:ext cx="3070225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533525"/>
                <a:gridCol w="850900"/>
                <a:gridCol w="685800"/>
              </a:tblGrid>
              <a:tr h="342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(0-8%)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(9-16%)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81%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31444"/>
              </p:ext>
            </p:extLst>
          </p:nvPr>
        </p:nvGraphicFramePr>
        <p:xfrm>
          <a:off x="4648200" y="2514600"/>
          <a:ext cx="3546475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2009775"/>
                <a:gridCol w="850900"/>
                <a:gridCol w="685800"/>
              </a:tblGrid>
              <a:tr h="4337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(7-17%)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(18-39%)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(40-52%)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(53-69%)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548135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(70-86%)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(87-95%)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(96-99%)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39%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0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02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       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  STAR MATH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8596"/>
              </p:ext>
            </p:extLst>
          </p:nvPr>
        </p:nvGraphicFramePr>
        <p:xfrm>
          <a:off x="381000" y="2438400"/>
          <a:ext cx="3222625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685925"/>
                <a:gridCol w="850900"/>
                <a:gridCol w="685800"/>
              </a:tblGrid>
              <a:tr h="319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(0-8%)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(9-16%)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70%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89%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10372"/>
              </p:ext>
            </p:extLst>
          </p:nvPr>
        </p:nvGraphicFramePr>
        <p:xfrm>
          <a:off x="5257800" y="2438400"/>
          <a:ext cx="2974975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438275"/>
                <a:gridCol w="850900"/>
                <a:gridCol w="685800"/>
              </a:tblGrid>
              <a:tr h="342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 (0-6%)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 (7-17%)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(18-39%)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(40-52%)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(53-69%)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548135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(70-86%)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(87-95%)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(96-99%)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6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October Data-Grade 03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STAR MATH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56491"/>
              </p:ext>
            </p:extLst>
          </p:nvPr>
        </p:nvGraphicFramePr>
        <p:xfrm>
          <a:off x="533400" y="2286000"/>
          <a:ext cx="3106420" cy="3587496"/>
        </p:xfrm>
        <a:graphic>
          <a:graphicData uri="http://schemas.openxmlformats.org/drawingml/2006/table">
            <a:tbl>
              <a:tblPr firstRow="1" firstCol="1" bandRow="1"/>
              <a:tblGrid>
                <a:gridCol w="1809326"/>
                <a:gridCol w="648547"/>
                <a:gridCol w="648547"/>
              </a:tblGrid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STAR Level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Aug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Oct STAR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1a (0-8%)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1b (9-16%)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1c (17-24%)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2a (25-39%)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2b (40-54%)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(55-74%)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(75-90%)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 (91-99%)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L3+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63%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81%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240809"/>
              </p:ext>
            </p:extLst>
          </p:nvPr>
        </p:nvGraphicFramePr>
        <p:xfrm>
          <a:off x="4953000" y="2286000"/>
          <a:ext cx="2819400" cy="3316605"/>
        </p:xfrm>
        <a:graphic>
          <a:graphicData uri="http://schemas.openxmlformats.org/drawingml/2006/table">
            <a:tbl>
              <a:tblPr/>
              <a:tblGrid>
                <a:gridCol w="1219200"/>
                <a:gridCol w="914400"/>
                <a:gridCol w="685800"/>
              </a:tblGrid>
              <a:tr h="76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 Level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 STAR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 STAR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  (0-6%)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1b  (7-17%)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1c (18-39%)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 (40-52%)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2b (53-69%)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548135"/>
                          </a:solidFill>
                          <a:effectLst/>
                          <a:latin typeface="Calibri"/>
                        </a:rPr>
                        <a:t>3 (70-86%)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 (87-95%)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 (96-99%)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L3+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979</Words>
  <Application>Microsoft Office PowerPoint</Application>
  <PresentationFormat>On-screen Show (4:3)</PresentationFormat>
  <Paragraphs>567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Oasis Elementary  SAC Meeting</vt:lpstr>
      <vt:lpstr>2018-2019 Goals</vt:lpstr>
      <vt:lpstr>2018-2019 Goals</vt:lpstr>
      <vt:lpstr>Review: STAR/FSA ELA Buckets</vt:lpstr>
      <vt:lpstr>Review:STAR/FSA  Math Buckets</vt:lpstr>
      <vt:lpstr>October Data-Grade KG</vt:lpstr>
      <vt:lpstr>October Data-Grade 01</vt:lpstr>
      <vt:lpstr>October Data-Grade 02</vt:lpstr>
      <vt:lpstr>October Data-Grade 03</vt:lpstr>
      <vt:lpstr>October Data-Grade 04</vt:lpstr>
      <vt:lpstr>October Data-Grade 05</vt:lpstr>
      <vt:lpstr>3-5 ELA Proficiency &amp;  4 &amp; 5 Learning Gains</vt:lpstr>
      <vt:lpstr>3-5 Math Proficiency &amp;  4 &amp; 5 Learning Gains</vt:lpstr>
      <vt:lpstr>Tracking our Goal Progress</vt:lpstr>
      <vt:lpstr>Second Quarter Instructional Plan</vt:lpstr>
      <vt:lpstr>Second Quarter Instructional Plan</vt:lpstr>
      <vt:lpstr>Second Quarter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Marybeth Grecsek</dc:creator>
  <cp:lastModifiedBy>Marybeth Grecsek</cp:lastModifiedBy>
  <cp:revision>45</cp:revision>
  <dcterms:created xsi:type="dcterms:W3CDTF">2018-09-10T15:16:36Z</dcterms:created>
  <dcterms:modified xsi:type="dcterms:W3CDTF">2018-11-06T20:57:20Z</dcterms:modified>
</cp:coreProperties>
</file>